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4630400" cy="8229600"/>
  <p:notesSz cx="8229600" cy="14630400"/>
  <p:embeddedFontLst>
    <p:embeddedFont>
      <p:font typeface="Inter" panose="020B0604020202020204" charset="0"/>
      <p:regular r:id="rId14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65AA0B-38BC-4B27-962D-0C5339A19671}" v="12" dt="2026-01-20T22:36:09.2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33" d="100"/>
          <a:sy n="133" d="100"/>
        </p:scale>
        <p:origin x="3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czak, Alan" userId="a9a90c0d-6f64-4264-adb9-309e405b16aa" providerId="ADAL" clId="{58FA353C-EA45-4156-9A0E-592F82C8FE03}"/>
    <pc:docChg chg="undo custSel addSld modSld">
      <pc:chgData name="Florczak, Alan" userId="a9a90c0d-6f64-4264-adb9-309e405b16aa" providerId="ADAL" clId="{58FA353C-EA45-4156-9A0E-592F82C8FE03}" dt="2026-01-20T22:36:09.295" v="64"/>
      <pc:docMkLst>
        <pc:docMk/>
      </pc:docMkLst>
      <pc:sldChg chg="modTransition">
        <pc:chgData name="Florczak, Alan" userId="a9a90c0d-6f64-4264-adb9-309e405b16aa" providerId="ADAL" clId="{58FA353C-EA45-4156-9A0E-592F82C8FE03}" dt="2026-01-20T22:35:50.012" v="54"/>
        <pc:sldMkLst>
          <pc:docMk/>
          <pc:sldMk cId="0" sldId="256"/>
        </pc:sldMkLst>
      </pc:sldChg>
      <pc:sldChg chg="modTransition">
        <pc:chgData name="Florczak, Alan" userId="a9a90c0d-6f64-4264-adb9-309e405b16aa" providerId="ADAL" clId="{58FA353C-EA45-4156-9A0E-592F82C8FE03}" dt="2026-01-20T22:35:52.031" v="55"/>
        <pc:sldMkLst>
          <pc:docMk/>
          <pc:sldMk cId="0" sldId="257"/>
        </pc:sldMkLst>
      </pc:sldChg>
      <pc:sldChg chg="modTransition">
        <pc:chgData name="Florczak, Alan" userId="a9a90c0d-6f64-4264-adb9-309e405b16aa" providerId="ADAL" clId="{58FA353C-EA45-4156-9A0E-592F82C8FE03}" dt="2026-01-20T22:35:53.241" v="56"/>
        <pc:sldMkLst>
          <pc:docMk/>
          <pc:sldMk cId="0" sldId="258"/>
        </pc:sldMkLst>
      </pc:sldChg>
      <pc:sldChg chg="modTransition">
        <pc:chgData name="Florczak, Alan" userId="a9a90c0d-6f64-4264-adb9-309e405b16aa" providerId="ADAL" clId="{58FA353C-EA45-4156-9A0E-592F82C8FE03}" dt="2026-01-20T22:35:54.463" v="57"/>
        <pc:sldMkLst>
          <pc:docMk/>
          <pc:sldMk cId="0" sldId="259"/>
        </pc:sldMkLst>
      </pc:sldChg>
      <pc:sldChg chg="modTransition">
        <pc:chgData name="Florczak, Alan" userId="a9a90c0d-6f64-4264-adb9-309e405b16aa" providerId="ADAL" clId="{58FA353C-EA45-4156-9A0E-592F82C8FE03}" dt="2026-01-20T22:35:56.424" v="58"/>
        <pc:sldMkLst>
          <pc:docMk/>
          <pc:sldMk cId="0" sldId="260"/>
        </pc:sldMkLst>
      </pc:sldChg>
      <pc:sldChg chg="modSp mod modTransition">
        <pc:chgData name="Florczak, Alan" userId="a9a90c0d-6f64-4264-adb9-309e405b16aa" providerId="ADAL" clId="{58FA353C-EA45-4156-9A0E-592F82C8FE03}" dt="2026-01-20T22:35:58.232" v="59"/>
        <pc:sldMkLst>
          <pc:docMk/>
          <pc:sldMk cId="0" sldId="261"/>
        </pc:sldMkLst>
        <pc:spChg chg="mod">
          <ac:chgData name="Florczak, Alan" userId="a9a90c0d-6f64-4264-adb9-309e405b16aa" providerId="ADAL" clId="{58FA353C-EA45-4156-9A0E-592F82C8FE03}" dt="2026-01-20T21:47:21.235" v="9" actId="5793"/>
          <ac:spMkLst>
            <pc:docMk/>
            <pc:sldMk cId="0" sldId="261"/>
            <ac:spMk id="19" creationId="{00000000-0000-0000-0000-000000000000}"/>
          </ac:spMkLst>
        </pc:spChg>
        <pc:spChg chg="mod">
          <ac:chgData name="Florczak, Alan" userId="a9a90c0d-6f64-4264-adb9-309e405b16aa" providerId="ADAL" clId="{58FA353C-EA45-4156-9A0E-592F82C8FE03}" dt="2026-01-20T22:18:00.058" v="53" actId="20577"/>
          <ac:spMkLst>
            <pc:docMk/>
            <pc:sldMk cId="0" sldId="261"/>
            <ac:spMk id="20" creationId="{00000000-0000-0000-0000-000000000000}"/>
          </ac:spMkLst>
        </pc:spChg>
      </pc:sldChg>
      <pc:sldChg chg="modTransition">
        <pc:chgData name="Florczak, Alan" userId="a9a90c0d-6f64-4264-adb9-309e405b16aa" providerId="ADAL" clId="{58FA353C-EA45-4156-9A0E-592F82C8FE03}" dt="2026-01-20T22:36:00.435" v="60"/>
        <pc:sldMkLst>
          <pc:docMk/>
          <pc:sldMk cId="0" sldId="262"/>
        </pc:sldMkLst>
      </pc:sldChg>
      <pc:sldChg chg="modTransition">
        <pc:chgData name="Florczak, Alan" userId="a9a90c0d-6f64-4264-adb9-309e405b16aa" providerId="ADAL" clId="{58FA353C-EA45-4156-9A0E-592F82C8FE03}" dt="2026-01-20T22:36:04.816" v="62"/>
        <pc:sldMkLst>
          <pc:docMk/>
          <pc:sldMk cId="0" sldId="263"/>
        </pc:sldMkLst>
      </pc:sldChg>
      <pc:sldChg chg="modSp mod modTransition">
        <pc:chgData name="Florczak, Alan" userId="a9a90c0d-6f64-4264-adb9-309e405b16aa" providerId="ADAL" clId="{58FA353C-EA45-4156-9A0E-592F82C8FE03}" dt="2026-01-20T22:36:07.169" v="63"/>
        <pc:sldMkLst>
          <pc:docMk/>
          <pc:sldMk cId="0" sldId="264"/>
        </pc:sldMkLst>
        <pc:spChg chg="mod">
          <ac:chgData name="Florczak, Alan" userId="a9a90c0d-6f64-4264-adb9-309e405b16aa" providerId="ADAL" clId="{58FA353C-EA45-4156-9A0E-592F82C8FE03}" dt="2026-01-20T21:48:30.991" v="27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Florczak, Alan" userId="a9a90c0d-6f64-4264-adb9-309e405b16aa" providerId="ADAL" clId="{58FA353C-EA45-4156-9A0E-592F82C8FE03}" dt="2026-01-20T21:48:33.904" v="28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Florczak, Alan" userId="a9a90c0d-6f64-4264-adb9-309e405b16aa" providerId="ADAL" clId="{58FA353C-EA45-4156-9A0E-592F82C8FE03}" dt="2026-01-20T21:48:36.584" v="29" actId="1076"/>
          <ac:spMkLst>
            <pc:docMk/>
            <pc:sldMk cId="0" sldId="264"/>
            <ac:spMk id="4" creationId="{00000000-0000-0000-0000-000000000000}"/>
          </ac:spMkLst>
        </pc:spChg>
        <pc:spChg chg="mod">
          <ac:chgData name="Florczak, Alan" userId="a9a90c0d-6f64-4264-adb9-309e405b16aa" providerId="ADAL" clId="{58FA353C-EA45-4156-9A0E-592F82C8FE03}" dt="2026-01-20T21:48:19.666" v="23" actId="1076"/>
          <ac:spMkLst>
            <pc:docMk/>
            <pc:sldMk cId="0" sldId="264"/>
            <ac:spMk id="6" creationId="{00000000-0000-0000-0000-000000000000}"/>
          </ac:spMkLst>
        </pc:spChg>
        <pc:picChg chg="mod">
          <ac:chgData name="Florczak, Alan" userId="a9a90c0d-6f64-4264-adb9-309e405b16aa" providerId="ADAL" clId="{58FA353C-EA45-4156-9A0E-592F82C8FE03}" dt="2026-01-20T21:48:42.472" v="33" actId="14100"/>
          <ac:picMkLst>
            <pc:docMk/>
            <pc:sldMk cId="0" sldId="264"/>
            <ac:picMk id="5" creationId="{00000000-0000-0000-0000-000000000000}"/>
          </ac:picMkLst>
        </pc:picChg>
      </pc:sldChg>
      <pc:sldChg chg="modTransition">
        <pc:chgData name="Florczak, Alan" userId="a9a90c0d-6f64-4264-adb9-309e405b16aa" providerId="ADAL" clId="{58FA353C-EA45-4156-9A0E-592F82C8FE03}" dt="2026-01-20T22:36:09.295" v="64"/>
        <pc:sldMkLst>
          <pc:docMk/>
          <pc:sldMk cId="0" sldId="265"/>
        </pc:sldMkLst>
      </pc:sldChg>
      <pc:sldChg chg="addSp modSp new mod modTransition">
        <pc:chgData name="Florczak, Alan" userId="a9a90c0d-6f64-4264-adb9-309e405b16aa" providerId="ADAL" clId="{58FA353C-EA45-4156-9A0E-592F82C8FE03}" dt="2026-01-20T22:36:02.519" v="61"/>
        <pc:sldMkLst>
          <pc:docMk/>
          <pc:sldMk cId="2659192694" sldId="266"/>
        </pc:sldMkLst>
        <pc:picChg chg="add mod">
          <ac:chgData name="Florczak, Alan" userId="a9a90c0d-6f64-4264-adb9-309e405b16aa" providerId="ADAL" clId="{58FA353C-EA45-4156-9A0E-592F82C8FE03}" dt="2026-01-20T21:49:49.557" v="35"/>
          <ac:picMkLst>
            <pc:docMk/>
            <pc:sldMk cId="2659192694" sldId="266"/>
            <ac:picMk id="2" creationId="{EE30487C-9CFB-576D-4157-5E63693CC69B}"/>
          </ac:picMkLst>
        </pc:picChg>
        <pc:picChg chg="add mod">
          <ac:chgData name="Florczak, Alan" userId="a9a90c0d-6f64-4264-adb9-309e405b16aa" providerId="ADAL" clId="{58FA353C-EA45-4156-9A0E-592F82C8FE03}" dt="2026-01-20T21:50:41.432" v="41" actId="1076"/>
          <ac:picMkLst>
            <pc:docMk/>
            <pc:sldMk cId="2659192694" sldId="266"/>
            <ac:picMk id="4" creationId="{3EBAF25F-ABBC-721F-9BAF-5921E266944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03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nl-BE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nl-BE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sv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10" Type="http://schemas.openxmlformats.org/officeDocument/2006/relationships/image" Target="../media/image3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184963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Rock Werchter Vrijwilligers Scheduler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357920"/>
            <a:ext cx="7556421" cy="1700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Efficiënt vrijwilligersbeheer voor het grootste muziekfestival van België</a:t>
            </a:r>
            <a:endParaRPr lang="en-US" sz="3550" dirty="0"/>
          </a:p>
        </p:txBody>
      </p:sp>
      <p:sp>
        <p:nvSpPr>
          <p:cNvPr id="5" name="Text 2"/>
          <p:cNvSpPr/>
          <p:nvPr/>
        </p:nvSpPr>
        <p:spPr>
          <a:xfrm>
            <a:off x="6280190" y="539900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Gemaakt door Alan Florczak en Matisse De Keersmaeker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601706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Datum: 20/01/2026</a:t>
            </a:r>
            <a:endParaRPr lang="en-US" sz="1750" dirty="0"/>
          </a:p>
        </p:txBody>
      </p:sp>
      <p:pic>
        <p:nvPicPr>
          <p:cNvPr id="10" name="Afbeelding 9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781DF243-3798-4661-E09B-BFD6D0307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888"/>
            <a:ext cx="5878627" cy="697382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BF8970-1371-E8DA-2B06-D4D079AF0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607" y="7754090"/>
            <a:ext cx="2457793" cy="4755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21790" y="801854"/>
            <a:ext cx="1101209" cy="426244"/>
          </a:xfrm>
          <a:prstGeom prst="roundRect">
            <a:avLst>
              <a:gd name="adj" fmla="val 17880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nl-BE"/>
          </a:p>
        </p:txBody>
      </p:sp>
      <p:sp>
        <p:nvSpPr>
          <p:cNvPr id="3" name="Text 1"/>
          <p:cNvSpPr/>
          <p:nvPr/>
        </p:nvSpPr>
        <p:spPr>
          <a:xfrm>
            <a:off x="857878" y="869839"/>
            <a:ext cx="829032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RELATIES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21790" y="1423107"/>
            <a:ext cx="98913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Relaties Tussen Database Entiteiten</a:t>
            </a:r>
            <a:endParaRPr lang="en-US" sz="44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89" y="2188916"/>
            <a:ext cx="11389129" cy="4384684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93789" y="704847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Deze gestructureerde aanpak zorgt voor een helder overzicht van alle verbindingen en minimaliseert redundantie.</a:t>
            </a:r>
            <a:endParaRPr lang="en-US" sz="175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6FE7752-F325-8F6C-A226-11FC0EE91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607" y="7754090"/>
            <a:ext cx="2457793" cy="4755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676049" y="632579"/>
            <a:ext cx="626864" cy="275630"/>
          </a:xfrm>
          <a:prstGeom prst="roundRect">
            <a:avLst>
              <a:gd name="adj" fmla="val 17882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nl-BE"/>
          </a:p>
        </p:txBody>
      </p:sp>
      <p:sp>
        <p:nvSpPr>
          <p:cNvPr id="3" name="Text 1"/>
          <p:cNvSpPr/>
          <p:nvPr/>
        </p:nvSpPr>
        <p:spPr>
          <a:xfrm>
            <a:off x="2764036" y="676513"/>
            <a:ext cx="450890" cy="1877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BEHEER</a:t>
            </a:r>
            <a:endParaRPr lang="en-US" sz="900" dirty="0"/>
          </a:p>
        </p:txBody>
      </p:sp>
      <p:sp>
        <p:nvSpPr>
          <p:cNvPr id="4" name="Text 2"/>
          <p:cNvSpPr/>
          <p:nvPr/>
        </p:nvSpPr>
        <p:spPr>
          <a:xfrm>
            <a:off x="2676049" y="966788"/>
            <a:ext cx="8457605" cy="4583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28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Data Management &amp; Integraties In De Toekomst</a:t>
            </a:r>
            <a:endParaRPr lang="en-US" sz="2850" dirty="0"/>
          </a:p>
        </p:txBody>
      </p:sp>
      <p:sp>
        <p:nvSpPr>
          <p:cNvPr id="5" name="Text 3"/>
          <p:cNvSpPr/>
          <p:nvPr/>
        </p:nvSpPr>
        <p:spPr>
          <a:xfrm>
            <a:off x="2676049" y="1791891"/>
            <a:ext cx="1833563" cy="229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Ingevoerde Data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2676049" y="2167771"/>
            <a:ext cx="4460081" cy="234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Gebruikersaccounts via een beveiligd registratieformulier.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2676049" y="2453759"/>
            <a:ext cx="4460081" cy="234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Gedetailleerde shift-informatie, beheerd door admins.</a:t>
            </a:r>
            <a:endParaRPr lang="en-US" sz="1150" dirty="0"/>
          </a:p>
        </p:txBody>
      </p:sp>
      <p:sp>
        <p:nvSpPr>
          <p:cNvPr id="8" name="Text 6"/>
          <p:cNvSpPr/>
          <p:nvPr/>
        </p:nvSpPr>
        <p:spPr>
          <a:xfrm>
            <a:off x="2676049" y="2739747"/>
            <a:ext cx="4460081" cy="469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Persoonlijke voorkeuren en beschikbaarheid van vrijwilligers.</a:t>
            </a:r>
            <a:endParaRPr lang="en-US" sz="115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456" y="3374112"/>
            <a:ext cx="2511266" cy="3822978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7501652" y="1791891"/>
            <a:ext cx="2487573" cy="2291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Geïmporteerde Data &amp; API's</a:t>
            </a:r>
            <a:endParaRPr lang="en-US" sz="1400" dirty="0"/>
          </a:p>
        </p:txBody>
      </p:sp>
      <p:sp>
        <p:nvSpPr>
          <p:cNvPr id="11" name="Text 8"/>
          <p:cNvSpPr/>
          <p:nvPr/>
        </p:nvSpPr>
        <p:spPr>
          <a:xfrm>
            <a:off x="7501652" y="2167771"/>
            <a:ext cx="4460081" cy="469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Mogelijkheid tot CSV/Excel import van cruciale data van formulieren.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7501652" y="2688431"/>
            <a:ext cx="4460081" cy="2346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Integratie van bestaande vrijwilligerslijsten.</a:t>
            </a:r>
            <a:endParaRPr lang="en-US" sz="1150" dirty="0"/>
          </a:p>
        </p:txBody>
      </p:sp>
      <p:sp>
        <p:nvSpPr>
          <p:cNvPr id="13" name="Text 10"/>
          <p:cNvSpPr/>
          <p:nvPr/>
        </p:nvSpPr>
        <p:spPr>
          <a:xfrm>
            <a:off x="7501652" y="2974419"/>
            <a:ext cx="4460081" cy="469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800"/>
              </a:lnSpc>
              <a:buSzPct val="100000"/>
              <a:buChar char="•"/>
            </a:pP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Gebruik van </a:t>
            </a:r>
            <a:r>
              <a:rPr lang="en-US" sz="11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authenticatie services</a:t>
            </a: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en </a:t>
            </a:r>
            <a:r>
              <a:rPr lang="en-US" sz="11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email notificaties API's</a:t>
            </a: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voor efficiëntie in de toekomst.</a:t>
            </a:r>
            <a:endParaRPr lang="en-US" sz="115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652" y="3608784"/>
            <a:ext cx="3823097" cy="382309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93E8C82-B0DF-7B22-BCF3-EB2BBA790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2607" y="7754090"/>
            <a:ext cx="2457793" cy="4755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633174" y="933807"/>
            <a:ext cx="1330285" cy="339923"/>
          </a:xfrm>
          <a:prstGeom prst="roundRect">
            <a:avLst>
              <a:gd name="adj" fmla="val 17884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nl-BE"/>
          </a:p>
        </p:txBody>
      </p:sp>
      <p:sp>
        <p:nvSpPr>
          <p:cNvPr id="4" name="Text 1"/>
          <p:cNvSpPr/>
          <p:nvPr/>
        </p:nvSpPr>
        <p:spPr>
          <a:xfrm>
            <a:off x="741640" y="987981"/>
            <a:ext cx="1113353" cy="2315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ONTWIKKELING</a:t>
            </a:r>
            <a:endParaRPr lang="en-US" sz="1100" dirty="0"/>
          </a:p>
        </p:txBody>
      </p:sp>
      <p:sp>
        <p:nvSpPr>
          <p:cNvPr id="5" name="Text 2"/>
          <p:cNvSpPr/>
          <p:nvPr/>
        </p:nvSpPr>
        <p:spPr>
          <a:xfrm>
            <a:off x="633174" y="1346002"/>
            <a:ext cx="7877651" cy="11306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Onze Ontwikkeling Tijdens Dit Project</a:t>
            </a:r>
            <a:endParaRPr lang="en-US" sz="3550" dirty="0"/>
          </a:p>
        </p:txBody>
      </p:sp>
      <p:sp>
        <p:nvSpPr>
          <p:cNvPr id="6" name="Shape 3"/>
          <p:cNvSpPr/>
          <p:nvPr/>
        </p:nvSpPr>
        <p:spPr>
          <a:xfrm>
            <a:off x="633174" y="3019306"/>
            <a:ext cx="3848338" cy="2198132"/>
          </a:xfrm>
          <a:prstGeom prst="roundRect">
            <a:avLst>
              <a:gd name="adj" fmla="val 4992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nl-BE"/>
          </a:p>
        </p:txBody>
      </p:sp>
      <p:sp>
        <p:nvSpPr>
          <p:cNvPr id="7" name="Shape 4"/>
          <p:cNvSpPr/>
          <p:nvPr/>
        </p:nvSpPr>
        <p:spPr>
          <a:xfrm>
            <a:off x="633174" y="2996446"/>
            <a:ext cx="3848338" cy="91440"/>
          </a:xfrm>
          <a:prstGeom prst="roundRect">
            <a:avLst>
              <a:gd name="adj" fmla="val 83103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nl-BE"/>
          </a:p>
        </p:txBody>
      </p:sp>
      <p:sp>
        <p:nvSpPr>
          <p:cNvPr id="8" name="Shape 5"/>
          <p:cNvSpPr/>
          <p:nvPr/>
        </p:nvSpPr>
        <p:spPr>
          <a:xfrm>
            <a:off x="2286000" y="2747963"/>
            <a:ext cx="542687" cy="542687"/>
          </a:xfrm>
          <a:prstGeom prst="roundRect">
            <a:avLst>
              <a:gd name="adj" fmla="val 168495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nl-BE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48758" y="2910721"/>
            <a:ext cx="217051" cy="21705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36890" y="3471505"/>
            <a:ext cx="2512219" cy="28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Frontend Development</a:t>
            </a:r>
            <a:endParaRPr lang="en-US" sz="1750" dirty="0"/>
          </a:p>
        </p:txBody>
      </p:sp>
      <p:sp>
        <p:nvSpPr>
          <p:cNvPr id="11" name="Text 7"/>
          <p:cNvSpPr/>
          <p:nvPr/>
        </p:nvSpPr>
        <p:spPr>
          <a:xfrm>
            <a:off x="836890" y="3862507"/>
            <a:ext cx="3440906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Versterkte vaardigheden in HTML, CSS, JavaScript en voor responsieve en interactieve interfaces.</a:t>
            </a:r>
            <a:endParaRPr lang="en-US" sz="1400" dirty="0"/>
          </a:p>
        </p:txBody>
      </p:sp>
      <p:sp>
        <p:nvSpPr>
          <p:cNvPr id="12" name="Shape 8"/>
          <p:cNvSpPr/>
          <p:nvPr/>
        </p:nvSpPr>
        <p:spPr>
          <a:xfrm>
            <a:off x="4662368" y="3019306"/>
            <a:ext cx="3848457" cy="2198132"/>
          </a:xfrm>
          <a:prstGeom prst="roundRect">
            <a:avLst>
              <a:gd name="adj" fmla="val 4992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nl-BE"/>
          </a:p>
        </p:txBody>
      </p:sp>
      <p:sp>
        <p:nvSpPr>
          <p:cNvPr id="13" name="Shape 9"/>
          <p:cNvSpPr/>
          <p:nvPr/>
        </p:nvSpPr>
        <p:spPr>
          <a:xfrm>
            <a:off x="4662368" y="2996446"/>
            <a:ext cx="3848457" cy="91440"/>
          </a:xfrm>
          <a:prstGeom prst="roundRect">
            <a:avLst>
              <a:gd name="adj" fmla="val 83103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nl-BE"/>
          </a:p>
        </p:txBody>
      </p:sp>
      <p:sp>
        <p:nvSpPr>
          <p:cNvPr id="14" name="Shape 10"/>
          <p:cNvSpPr/>
          <p:nvPr/>
        </p:nvSpPr>
        <p:spPr>
          <a:xfrm>
            <a:off x="6315194" y="2747963"/>
            <a:ext cx="542687" cy="542687"/>
          </a:xfrm>
          <a:prstGeom prst="roundRect">
            <a:avLst>
              <a:gd name="adj" fmla="val 168495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nl-BE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7953" y="2910721"/>
            <a:ext cx="217051" cy="217051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4866084" y="3471505"/>
            <a:ext cx="3441025" cy="5650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Backend Development &amp; Authenticatie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4866084" y="4145042"/>
            <a:ext cx="3441025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Voor nu, zit er nog geen functionaliteit in omdat we dit nog aan het leren zijn. In de toekomst komt dit er wel in.</a:t>
            </a:r>
            <a:endParaRPr lang="en-US" sz="1400" dirty="0"/>
          </a:p>
        </p:txBody>
      </p:sp>
      <p:sp>
        <p:nvSpPr>
          <p:cNvPr id="18" name="Shape 13"/>
          <p:cNvSpPr/>
          <p:nvPr/>
        </p:nvSpPr>
        <p:spPr>
          <a:xfrm>
            <a:off x="633174" y="5669637"/>
            <a:ext cx="7877651" cy="1626037"/>
          </a:xfrm>
          <a:prstGeom prst="roundRect">
            <a:avLst>
              <a:gd name="adj" fmla="val 674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nl-BE"/>
          </a:p>
        </p:txBody>
      </p:sp>
      <p:sp>
        <p:nvSpPr>
          <p:cNvPr id="19" name="Shape 14"/>
          <p:cNvSpPr/>
          <p:nvPr/>
        </p:nvSpPr>
        <p:spPr>
          <a:xfrm>
            <a:off x="633174" y="5646777"/>
            <a:ext cx="7877651" cy="91440"/>
          </a:xfrm>
          <a:prstGeom prst="roundRect">
            <a:avLst>
              <a:gd name="adj" fmla="val 83103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nl-BE"/>
          </a:p>
        </p:txBody>
      </p:sp>
      <p:sp>
        <p:nvSpPr>
          <p:cNvPr id="20" name="Shape 15"/>
          <p:cNvSpPr/>
          <p:nvPr/>
        </p:nvSpPr>
        <p:spPr>
          <a:xfrm>
            <a:off x="4300657" y="5398294"/>
            <a:ext cx="542687" cy="542687"/>
          </a:xfrm>
          <a:prstGeom prst="roundRect">
            <a:avLst>
              <a:gd name="adj" fmla="val 168495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nl-BE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63415" y="5561052"/>
            <a:ext cx="217051" cy="217051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836890" y="6121837"/>
            <a:ext cx="3449003" cy="282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Database Design &amp; Modellering</a:t>
            </a:r>
            <a:endParaRPr lang="en-US" sz="1750" dirty="0"/>
          </a:p>
        </p:txBody>
      </p:sp>
      <p:sp>
        <p:nvSpPr>
          <p:cNvPr id="23" name="Text 17"/>
          <p:cNvSpPr/>
          <p:nvPr/>
        </p:nvSpPr>
        <p:spPr>
          <a:xfrm>
            <a:off x="836890" y="6512838"/>
            <a:ext cx="7470219" cy="579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Grondige kennis opgedaan in het ontwerpen van efficiënte en schaalbare databasestructuren, die in de toekomst in onze website geïmplementeerd worden.</a:t>
            </a:r>
            <a:endParaRPr lang="en-US" sz="1400" dirty="0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444802B6-891C-A157-249B-18E697C5F5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72607" y="7754090"/>
            <a:ext cx="2457793" cy="475510"/>
          </a:xfrm>
          <a:prstGeom prst="rect">
            <a:avLst/>
          </a:prstGeom>
        </p:spPr>
      </p:pic>
      <p:pic>
        <p:nvPicPr>
          <p:cNvPr id="27" name="Afbeelding 26" descr="Afbeelding met tekst, schermopname, diagram&#10;&#10;Door AI gegenereerde inhoud is mogelijk onjuist.">
            <a:extLst>
              <a:ext uri="{FF2B5EF4-FFF2-40B4-BE49-F238E27FC236}">
                <a16:creationId xmlns:a16="http://schemas.microsoft.com/office/drawing/2014/main" id="{761C0346-705C-4E79-91F8-15B8F05A42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3454" y="361426"/>
            <a:ext cx="4820323" cy="75067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1371481"/>
            <a:ext cx="820579" cy="426244"/>
          </a:xfrm>
          <a:prstGeom prst="roundRect">
            <a:avLst>
              <a:gd name="adj" fmla="val 17880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nl-BE"/>
          </a:p>
        </p:txBody>
      </p:sp>
      <p:sp>
        <p:nvSpPr>
          <p:cNvPr id="3" name="Text 1"/>
          <p:cNvSpPr/>
          <p:nvPr/>
        </p:nvSpPr>
        <p:spPr>
          <a:xfrm>
            <a:off x="929878" y="1439466"/>
            <a:ext cx="548402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GROEI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1888450"/>
            <a:ext cx="114535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Belangrijke Leermomenten &amp; Uitdagingen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793790" y="3164205"/>
            <a:ext cx="34361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Opgedane Vaardigheden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374534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UX/UI design principes voor positieve gebruikerservaringen.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5504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Effectief projectmanagement en planning.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49926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Probleemoplossend vermogen onder druk.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43484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Samenwerking.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3164205"/>
            <a:ext cx="35305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Uitdagingen Overwonnen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599521" y="37453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Deadlines halen.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418754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Optimalisatie van databasequery's voor snelheid.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462974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Maken van een responsief design.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99521" y="507194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Beheer van conflicterende shift-toewijzingen in de front-end.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93790" y="613219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Dit project heeft ons al veel geleerd over hoe essentieel een gestructureerde aanpak is voor succesvolle front-end-software-ontwikkeling.</a:t>
            </a:r>
            <a:endParaRPr lang="en-US" sz="1750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91BC9C75-CE3B-2774-B36C-AF666D154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607" y="7754090"/>
            <a:ext cx="2457793" cy="4755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22972" y="555784"/>
            <a:ext cx="1056084" cy="379809"/>
          </a:xfrm>
          <a:prstGeom prst="roundRect">
            <a:avLst>
              <a:gd name="adj" fmla="val 17881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nl-BE"/>
          </a:p>
        </p:txBody>
      </p:sp>
      <p:sp>
        <p:nvSpPr>
          <p:cNvPr id="3" name="Text 1"/>
          <p:cNvSpPr/>
          <p:nvPr/>
        </p:nvSpPr>
        <p:spPr>
          <a:xfrm>
            <a:off x="1044178" y="616387"/>
            <a:ext cx="813673" cy="2586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ONTWERP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922972" y="1016437"/>
            <a:ext cx="9073634" cy="6316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Van Concept naar Definitief Ontwerp</a:t>
            </a:r>
            <a:endParaRPr lang="en-US" sz="3950" dirty="0"/>
          </a:p>
        </p:txBody>
      </p:sp>
      <p:sp>
        <p:nvSpPr>
          <p:cNvPr id="5" name="Text 3"/>
          <p:cNvSpPr/>
          <p:nvPr/>
        </p:nvSpPr>
        <p:spPr>
          <a:xfrm>
            <a:off x="922972" y="1951196"/>
            <a:ext cx="12784336" cy="646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Elke stap in het ontwerpproces werd zorgvuldig overwogen om de juiste beslissingen te nemen en een effectieve applicatie te creëren.</a:t>
            </a:r>
            <a:endParaRPr lang="en-US" sz="15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72" y="2825234"/>
            <a:ext cx="1010603" cy="121265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2135624" y="3027283"/>
            <a:ext cx="2526506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Eerste Schetsen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2135624" y="3464243"/>
            <a:ext cx="11571684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Beginnende ideeën en ERD-modellen om de basisstructuur te bepalen.</a:t>
            </a:r>
            <a:endParaRPr lang="en-US" sz="15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72" y="4037886"/>
            <a:ext cx="1010603" cy="1212652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2135624" y="4239935"/>
            <a:ext cx="2526506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Wireframes</a:t>
            </a:r>
            <a:endParaRPr lang="en-US" sz="1950" dirty="0"/>
          </a:p>
        </p:txBody>
      </p:sp>
      <p:sp>
        <p:nvSpPr>
          <p:cNvPr id="11" name="Text 7"/>
          <p:cNvSpPr/>
          <p:nvPr/>
        </p:nvSpPr>
        <p:spPr>
          <a:xfrm>
            <a:off x="2135624" y="4676894"/>
            <a:ext cx="11571684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Gedetailleerdere lay-outs en navigatiestromen, gericht op functionaliteit.</a:t>
            </a:r>
            <a:endParaRPr lang="en-US" sz="15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972" y="5250537"/>
            <a:ext cx="1010603" cy="1212652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35624" y="5452586"/>
            <a:ext cx="2526506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Figma</a:t>
            </a:r>
            <a:endParaRPr lang="en-US" sz="1950" dirty="0"/>
          </a:p>
        </p:txBody>
      </p:sp>
      <p:sp>
        <p:nvSpPr>
          <p:cNvPr id="14" name="Text 9"/>
          <p:cNvSpPr/>
          <p:nvPr/>
        </p:nvSpPr>
        <p:spPr>
          <a:xfrm>
            <a:off x="2135624" y="5889546"/>
            <a:ext cx="11571684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Visueel verfijnde ontwerpen met aandacht voor een fijne ervaring op onze website.</a:t>
            </a:r>
            <a:endParaRPr lang="en-US" sz="155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972" y="6463189"/>
            <a:ext cx="1010603" cy="1212652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2135624" y="6665238"/>
            <a:ext cx="2526506" cy="3157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Definitieve Interface</a:t>
            </a:r>
            <a:endParaRPr lang="en-US" sz="1950" dirty="0"/>
          </a:p>
        </p:txBody>
      </p:sp>
      <p:sp>
        <p:nvSpPr>
          <p:cNvPr id="17" name="Text 11"/>
          <p:cNvSpPr/>
          <p:nvPr/>
        </p:nvSpPr>
        <p:spPr>
          <a:xfrm>
            <a:off x="2135624" y="7102197"/>
            <a:ext cx="11571684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Het eindresultaat: een gebruiksvriendelijke en aantrekkelijke applicatie.</a:t>
            </a:r>
            <a:endParaRPr lang="en-US" sz="1550" dirty="0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3B9057A3-E37E-3327-D245-A1AFC2C0C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72607" y="7754090"/>
            <a:ext cx="2457793" cy="4755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93790" y="740331"/>
            <a:ext cx="1001197" cy="426244"/>
          </a:xfrm>
          <a:prstGeom prst="roundRect">
            <a:avLst>
              <a:gd name="adj" fmla="val 17880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nl-BE"/>
          </a:p>
        </p:txBody>
      </p:sp>
      <p:sp>
        <p:nvSpPr>
          <p:cNvPr id="3" name="Text 1"/>
          <p:cNvSpPr/>
          <p:nvPr/>
        </p:nvSpPr>
        <p:spPr>
          <a:xfrm>
            <a:off x="929878" y="808315"/>
            <a:ext cx="729020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PROCES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793790" y="1257300"/>
            <a:ext cx="98238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Denkstappen in het Ontwerpproces</a:t>
            </a:r>
            <a:endParaRPr lang="en-US" sz="4450" dirty="0"/>
          </a:p>
        </p:txBody>
      </p:sp>
      <p:sp>
        <p:nvSpPr>
          <p:cNvPr id="5" name="Text 3"/>
          <p:cNvSpPr/>
          <p:nvPr/>
        </p:nvSpPr>
        <p:spPr>
          <a:xfrm>
            <a:off x="2088832" y="2754273"/>
            <a:ext cx="29438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Gebruikersbehoeften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3244691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Analyse van verwachtingen van opdrachtgever en vrijwilligers.</a:t>
            </a:r>
            <a:endParaRPr lang="en-US" sz="17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306241"/>
            <a:ext cx="4564975" cy="4564975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24362" y="3597950"/>
            <a:ext cx="318968" cy="31896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597628" y="27542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Informatiestructuur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9597628" y="3244691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Logische organisatie van content voor gemakkelijke toegang.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306241"/>
            <a:ext cx="4564975" cy="4564975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86713" y="3597950"/>
            <a:ext cx="318968" cy="31896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597628" y="5206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Navigatieflow</a:t>
            </a:r>
            <a:endParaRPr lang="en-US" sz="2200" dirty="0"/>
          </a:p>
        </p:txBody>
      </p:sp>
      <p:sp>
        <p:nvSpPr>
          <p:cNvPr id="14" name="Text 8"/>
          <p:cNvSpPr/>
          <p:nvPr/>
        </p:nvSpPr>
        <p:spPr>
          <a:xfrm>
            <a:off x="9597628" y="5697260"/>
            <a:ext cx="42389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Ontwerp van vloeiende paden door de applicatie.</a:t>
            </a:r>
            <a:endParaRPr lang="en-US" sz="1750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306241"/>
            <a:ext cx="4564975" cy="4564975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86713" y="5260300"/>
            <a:ext cx="318968" cy="318968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2197418" y="5206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Design</a:t>
            </a:r>
            <a:endParaRPr lang="en-US" sz="2200" dirty="0"/>
          </a:p>
        </p:txBody>
      </p:sp>
      <p:sp>
        <p:nvSpPr>
          <p:cNvPr id="18" name="Text 10"/>
          <p:cNvSpPr/>
          <p:nvPr/>
        </p:nvSpPr>
        <p:spPr>
          <a:xfrm>
            <a:off x="793790" y="5697260"/>
            <a:ext cx="42388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Constante verbetering op basis van feedback en testen.</a:t>
            </a:r>
            <a:endParaRPr lang="en-US" sz="1750" dirty="0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2653" y="2306241"/>
            <a:ext cx="4564975" cy="4564975"/>
          </a:xfrm>
          <a:prstGeom prst="rect">
            <a:avLst/>
          </a:prstGeom>
        </p:spPr>
      </p:pic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24362" y="5260300"/>
            <a:ext cx="318968" cy="318968"/>
          </a:xfrm>
          <a:prstGeom prst="rect">
            <a:avLst/>
          </a:prstGeom>
        </p:spPr>
      </p:pic>
      <p:sp>
        <p:nvSpPr>
          <p:cNvPr id="21" name="Text 11"/>
          <p:cNvSpPr/>
          <p:nvPr/>
        </p:nvSpPr>
        <p:spPr>
          <a:xfrm>
            <a:off x="793790" y="712636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Elke beslissing werd genomen met de eindgebruiker in gedachten.</a:t>
            </a:r>
            <a:endParaRPr lang="en-US" sz="1750" dirty="0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7F1BBF49-27ED-166B-B62A-56BF27CAFD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172607" y="7754090"/>
            <a:ext cx="2457793" cy="4755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6138862" y="804743"/>
            <a:ext cx="1070729" cy="350282"/>
          </a:xfrm>
          <a:prstGeom prst="roundRect">
            <a:avLst>
              <a:gd name="adj" fmla="val 17883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nl-BE"/>
          </a:p>
        </p:txBody>
      </p:sp>
      <p:sp>
        <p:nvSpPr>
          <p:cNvPr id="4" name="Text 1"/>
          <p:cNvSpPr/>
          <p:nvPr/>
        </p:nvSpPr>
        <p:spPr>
          <a:xfrm>
            <a:off x="6250662" y="860584"/>
            <a:ext cx="847130" cy="2386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1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OVERZICHT</a:t>
            </a:r>
            <a:endParaRPr lang="en-US" sz="1150" dirty="0"/>
          </a:p>
        </p:txBody>
      </p:sp>
      <p:sp>
        <p:nvSpPr>
          <p:cNvPr id="5" name="Text 2"/>
          <p:cNvSpPr/>
          <p:nvPr/>
        </p:nvSpPr>
        <p:spPr>
          <a:xfrm>
            <a:off x="6138862" y="1229558"/>
            <a:ext cx="7839075" cy="11651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Rock Werchter Vrijwilligers Scheduler: Het Concept</a:t>
            </a:r>
            <a:endParaRPr lang="en-US" sz="3650" dirty="0"/>
          </a:p>
        </p:txBody>
      </p:sp>
      <p:sp>
        <p:nvSpPr>
          <p:cNvPr id="6" name="Shape 3"/>
          <p:cNvSpPr/>
          <p:nvPr/>
        </p:nvSpPr>
        <p:spPr>
          <a:xfrm>
            <a:off x="6138862" y="2674263"/>
            <a:ext cx="3826312" cy="2431256"/>
          </a:xfrm>
          <a:prstGeom prst="roundRect">
            <a:avLst>
              <a:gd name="adj" fmla="val 322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nl-BE"/>
          </a:p>
        </p:txBody>
      </p:sp>
      <p:sp>
        <p:nvSpPr>
          <p:cNvPr id="7" name="Shape 4"/>
          <p:cNvSpPr/>
          <p:nvPr/>
        </p:nvSpPr>
        <p:spPr>
          <a:xfrm>
            <a:off x="6332815" y="2868216"/>
            <a:ext cx="559237" cy="559237"/>
          </a:xfrm>
          <a:prstGeom prst="roundRect">
            <a:avLst>
              <a:gd name="adj" fmla="val 16349214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nl-BE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86644" y="3021925"/>
            <a:ext cx="251579" cy="25157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332815" y="3613785"/>
            <a:ext cx="3017163" cy="291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Digitaal Planningssysteem</a:t>
            </a:r>
            <a:endParaRPr lang="en-US" sz="1800" dirty="0"/>
          </a:p>
        </p:txBody>
      </p:sp>
      <p:sp>
        <p:nvSpPr>
          <p:cNvPr id="10" name="Text 6"/>
          <p:cNvSpPr/>
          <p:nvPr/>
        </p:nvSpPr>
        <p:spPr>
          <a:xfrm>
            <a:off x="6332815" y="4016812"/>
            <a:ext cx="3438406" cy="894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Een geavanceerd systeem voor het beheer van festivalvrijwilligers en hun taken.</a:t>
            </a:r>
            <a:endParaRPr lang="en-US" sz="1450" dirty="0"/>
          </a:p>
        </p:txBody>
      </p:sp>
      <p:sp>
        <p:nvSpPr>
          <p:cNvPr id="11" name="Shape 7"/>
          <p:cNvSpPr/>
          <p:nvPr/>
        </p:nvSpPr>
        <p:spPr>
          <a:xfrm>
            <a:off x="10151507" y="2674263"/>
            <a:ext cx="3826431" cy="2431256"/>
          </a:xfrm>
          <a:prstGeom prst="roundRect">
            <a:avLst>
              <a:gd name="adj" fmla="val 322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nl-BE"/>
          </a:p>
        </p:txBody>
      </p:sp>
      <p:sp>
        <p:nvSpPr>
          <p:cNvPr id="12" name="Shape 8"/>
          <p:cNvSpPr/>
          <p:nvPr/>
        </p:nvSpPr>
        <p:spPr>
          <a:xfrm>
            <a:off x="10345460" y="2868216"/>
            <a:ext cx="559237" cy="559237"/>
          </a:xfrm>
          <a:prstGeom prst="roundRect">
            <a:avLst>
              <a:gd name="adj" fmla="val 16349214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nl-BE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99288" y="3021925"/>
            <a:ext cx="251579" cy="25157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10345460" y="3613785"/>
            <a:ext cx="2934057" cy="291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Shift-beheer &amp; Toewijzing</a:t>
            </a:r>
            <a:endParaRPr lang="en-US" sz="1800" dirty="0"/>
          </a:p>
        </p:txBody>
      </p:sp>
      <p:sp>
        <p:nvSpPr>
          <p:cNvPr id="15" name="Text 10"/>
          <p:cNvSpPr/>
          <p:nvPr/>
        </p:nvSpPr>
        <p:spPr>
          <a:xfrm>
            <a:off x="10345460" y="4016812"/>
            <a:ext cx="3438525" cy="894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Eenvoudige creatie en toewijzing van shifts, inclusief real-time roosterinzage.</a:t>
            </a:r>
            <a:endParaRPr lang="en-US" sz="1450" dirty="0"/>
          </a:p>
        </p:txBody>
      </p:sp>
      <p:sp>
        <p:nvSpPr>
          <p:cNvPr id="16" name="Shape 11"/>
          <p:cNvSpPr/>
          <p:nvPr/>
        </p:nvSpPr>
        <p:spPr>
          <a:xfrm>
            <a:off x="6138862" y="5291852"/>
            <a:ext cx="7839075" cy="2133005"/>
          </a:xfrm>
          <a:prstGeom prst="roundRect">
            <a:avLst>
              <a:gd name="adj" fmla="val 3671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nl-BE"/>
          </a:p>
        </p:txBody>
      </p:sp>
      <p:sp>
        <p:nvSpPr>
          <p:cNvPr id="17" name="Shape 12"/>
          <p:cNvSpPr/>
          <p:nvPr/>
        </p:nvSpPr>
        <p:spPr>
          <a:xfrm>
            <a:off x="6332815" y="5485805"/>
            <a:ext cx="559237" cy="559237"/>
          </a:xfrm>
          <a:prstGeom prst="roundRect">
            <a:avLst>
              <a:gd name="adj" fmla="val 16349214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nl-BE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86644" y="5639514"/>
            <a:ext cx="251579" cy="251579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6332815" y="6231374"/>
            <a:ext cx="3016329" cy="2912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Simplex </a:t>
            </a:r>
            <a:r>
              <a:rPr lang="en-US" sz="1800" b="1" dirty="0" err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communicatie</a:t>
            </a:r>
            <a:endParaRPr lang="en-US" sz="1800" dirty="0"/>
          </a:p>
        </p:txBody>
      </p:sp>
      <p:sp>
        <p:nvSpPr>
          <p:cNvPr id="20" name="Text 14"/>
          <p:cNvSpPr/>
          <p:nvPr/>
        </p:nvSpPr>
        <p:spPr>
          <a:xfrm>
            <a:off x="6332815" y="6634401"/>
            <a:ext cx="7451169" cy="596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Admin kan communiceren naar de </a:t>
            </a:r>
            <a:r>
              <a:rPr lang="en-US" sz="14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vrijwilligers</a:t>
            </a: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4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niet</a:t>
            </a:r>
            <a:r>
              <a:rPr lang="en-US" sz="14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45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terug</a:t>
            </a:r>
            <a:endParaRPr lang="en-US" sz="1450" dirty="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684A71E6-5A59-342B-F582-FFE07D1AFD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72607" y="7754090"/>
            <a:ext cx="2457793" cy="4755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36658" y="477083"/>
            <a:ext cx="1041321" cy="325517"/>
          </a:xfrm>
          <a:prstGeom prst="roundRect">
            <a:avLst>
              <a:gd name="adj" fmla="val 17881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nl-BE"/>
          </a:p>
        </p:txBody>
      </p:sp>
      <p:sp>
        <p:nvSpPr>
          <p:cNvPr id="3" name="Text 1"/>
          <p:cNvSpPr/>
          <p:nvPr/>
        </p:nvSpPr>
        <p:spPr>
          <a:xfrm>
            <a:off x="1940600" y="528995"/>
            <a:ext cx="833437" cy="221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DOELGROEP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1836658" y="871895"/>
            <a:ext cx="8084106" cy="541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Voor wie is het &amp; wat maakt het uniek?</a:t>
            </a:r>
            <a:endParaRPr lang="en-US" sz="3400" dirty="0"/>
          </a:p>
        </p:txBody>
      </p:sp>
      <p:sp>
        <p:nvSpPr>
          <p:cNvPr id="5" name="Text 3"/>
          <p:cNvSpPr/>
          <p:nvPr/>
        </p:nvSpPr>
        <p:spPr>
          <a:xfrm>
            <a:off x="1836658" y="1846302"/>
            <a:ext cx="2165390" cy="270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Primaire Gebruikers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1836658" y="2290167"/>
            <a:ext cx="5267206" cy="554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Festivalorganisatoren:</a:t>
            </a: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Volledige controle over planning en coördinatie.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1836658" y="2905125"/>
            <a:ext cx="5267206" cy="554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Vrijwilligers/Crew Members:</a:t>
            </a: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Duidelijk overzicht van hun taken en beschikbaarheid.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1836658" y="3520083"/>
            <a:ext cx="5267206" cy="554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Teamleiders &amp; Coördinatoren:</a:t>
            </a: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Instrumenten voor efficiënte team aansturing.</a:t>
            </a:r>
            <a:endParaRPr lang="en-US" sz="135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658" y="4269224"/>
            <a:ext cx="4773573" cy="3176588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7534156" y="1846302"/>
            <a:ext cx="2165390" cy="270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Unieke Kenmerken</a:t>
            </a:r>
            <a:endParaRPr lang="en-US" sz="1700" dirty="0"/>
          </a:p>
        </p:txBody>
      </p:sp>
      <p:sp>
        <p:nvSpPr>
          <p:cNvPr id="11" name="Text 8"/>
          <p:cNvSpPr/>
          <p:nvPr/>
        </p:nvSpPr>
        <p:spPr>
          <a:xfrm>
            <a:off x="7534156" y="2290167"/>
            <a:ext cx="5267206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Specifiek ontworpen voor de dynamische </a:t>
            </a:r>
            <a:r>
              <a:rPr lang="en-US" sz="13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festival-context</a:t>
            </a: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7534156" y="2627948"/>
            <a:ext cx="5267206" cy="554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Rolgebaseerde toegang</a:t>
            </a: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voor optimale beveiliging en relevantie.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7534156" y="3242905"/>
            <a:ext cx="5267206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Mobiel-first design</a:t>
            </a: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voor gebruiksgemak op locatie.</a:t>
            </a:r>
            <a:endParaRPr lang="en-US" sz="1350" dirty="0"/>
          </a:p>
        </p:txBody>
      </p:sp>
      <p:sp>
        <p:nvSpPr>
          <p:cNvPr id="14" name="Text 11"/>
          <p:cNvSpPr/>
          <p:nvPr/>
        </p:nvSpPr>
        <p:spPr>
          <a:xfrm>
            <a:off x="7534156" y="3580686"/>
            <a:ext cx="5267206" cy="2771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SzPct val="100000"/>
              <a:buChar char="•"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Focus op </a:t>
            </a:r>
            <a:r>
              <a:rPr lang="en-US" sz="135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eenvoud en gebruiksvriendelijkheid</a:t>
            </a: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350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156" y="4052649"/>
            <a:ext cx="5267206" cy="350508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5C0AEDB1-E8C7-19C4-ED34-FA31C4093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2607" y="7754090"/>
            <a:ext cx="2457793" cy="4755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E30487C-9CFB-576D-4157-5E63693CC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607" y="7754090"/>
            <a:ext cx="2457793" cy="475510"/>
          </a:xfrm>
          <a:prstGeom prst="rect">
            <a:avLst/>
          </a:prstGeom>
        </p:spPr>
      </p:pic>
      <p:pic>
        <p:nvPicPr>
          <p:cNvPr id="4" name="Afbeelding 3" descr="Afbeelding met tekst, schermopname, ontwerp&#10;&#10;Door AI gegenereerde inhoud is mogelijk onjuist.">
            <a:extLst>
              <a:ext uri="{FF2B5EF4-FFF2-40B4-BE49-F238E27FC236}">
                <a16:creationId xmlns:a16="http://schemas.microsoft.com/office/drawing/2014/main" id="{3EBAF25F-ABBC-721F-9BAF-5921E2669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4206" y="0"/>
            <a:ext cx="16530257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926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840111" y="614482"/>
            <a:ext cx="901541" cy="325279"/>
          </a:xfrm>
          <a:prstGeom prst="roundRect">
            <a:avLst>
              <a:gd name="adj" fmla="val 17883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nl-BE"/>
          </a:p>
        </p:txBody>
      </p:sp>
      <p:sp>
        <p:nvSpPr>
          <p:cNvPr id="3" name="Text 1"/>
          <p:cNvSpPr/>
          <p:nvPr/>
        </p:nvSpPr>
        <p:spPr>
          <a:xfrm>
            <a:off x="1943933" y="666393"/>
            <a:ext cx="693896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TECHNIEK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1840111" y="1008936"/>
            <a:ext cx="4777264" cy="5409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Database Architectuur</a:t>
            </a:r>
            <a:endParaRPr lang="en-US" sz="34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111" y="2004179"/>
            <a:ext cx="3444359" cy="4538186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286" y="2004179"/>
            <a:ext cx="5715238" cy="451199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714286" y="6710839"/>
            <a:ext cx="7083504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1840111" y="7338179"/>
            <a:ext cx="10950178" cy="2769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Een stevig normalisatieproces vormt de ruggengraat van de Rock Werchter Vrijwilligers Scheduler, ontworpen voor efficiëntie.</a:t>
            </a:r>
            <a:endParaRPr lang="en-US" sz="135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4B69042-5247-D208-A8B5-6CE1F921A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2607" y="7754090"/>
            <a:ext cx="2457793" cy="4755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536</Words>
  <Application>Microsoft Office PowerPoint</Application>
  <PresentationFormat>Aangepast</PresentationFormat>
  <Paragraphs>92</Paragraphs>
  <Slides>11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Inter Bold</vt:lpstr>
      <vt:lpstr>Inter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Florczak, Alan</cp:lastModifiedBy>
  <cp:revision>3</cp:revision>
  <dcterms:created xsi:type="dcterms:W3CDTF">2026-01-20T10:49:54Z</dcterms:created>
  <dcterms:modified xsi:type="dcterms:W3CDTF">2026-01-20T22:36:10Z</dcterms:modified>
</cp:coreProperties>
</file>